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5" r:id="rId5"/>
    <p:sldId id="262" r:id="rId6"/>
    <p:sldId id="264" r:id="rId7"/>
    <p:sldId id="267" r:id="rId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2BD3-1703-44AE-89AD-A7B4FEA03DD9}" type="datetimeFigureOut">
              <a:rPr lang="de-DE" smtClean="0"/>
              <a:t>12.01.2021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B58C6-175F-4421-A840-EFFE5559AC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055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2BD3-1703-44AE-89AD-A7B4FEA03DD9}" type="datetimeFigureOut">
              <a:rPr lang="de-DE" smtClean="0"/>
              <a:t>12.01.2021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B58C6-175F-4421-A840-EFFE5559AC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773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2BD3-1703-44AE-89AD-A7B4FEA03DD9}" type="datetimeFigureOut">
              <a:rPr lang="de-DE" smtClean="0"/>
              <a:t>12.01.2021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B58C6-175F-4421-A840-EFFE5559AC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9380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2BD3-1703-44AE-89AD-A7B4FEA03DD9}" type="datetimeFigureOut">
              <a:rPr lang="de-DE" smtClean="0"/>
              <a:t>12.01.2021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B58C6-175F-4421-A840-EFFE5559AC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8589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2BD3-1703-44AE-89AD-A7B4FEA03DD9}" type="datetimeFigureOut">
              <a:rPr lang="de-DE" smtClean="0"/>
              <a:t>12.01.2021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B58C6-175F-4421-A840-EFFE5559AC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8586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2BD3-1703-44AE-89AD-A7B4FEA03DD9}" type="datetimeFigureOut">
              <a:rPr lang="de-DE" smtClean="0"/>
              <a:t>12.01.2021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B58C6-175F-4421-A840-EFFE5559AC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7320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2BD3-1703-44AE-89AD-A7B4FEA03DD9}" type="datetimeFigureOut">
              <a:rPr lang="de-DE" smtClean="0"/>
              <a:t>12.01.2021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B58C6-175F-4421-A840-EFFE5559AC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126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2BD3-1703-44AE-89AD-A7B4FEA03DD9}" type="datetimeFigureOut">
              <a:rPr lang="de-DE" smtClean="0"/>
              <a:t>12.01.2021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B58C6-175F-4421-A840-EFFE5559AC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250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2BD3-1703-44AE-89AD-A7B4FEA03DD9}" type="datetimeFigureOut">
              <a:rPr lang="de-DE" smtClean="0"/>
              <a:t>12.01.2021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B58C6-175F-4421-A840-EFFE5559AC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183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2BD3-1703-44AE-89AD-A7B4FEA03DD9}" type="datetimeFigureOut">
              <a:rPr lang="de-DE" smtClean="0"/>
              <a:t>12.01.2021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B58C6-175F-4421-A840-EFFE5559AC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0700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2BD3-1703-44AE-89AD-A7B4FEA03DD9}" type="datetimeFigureOut">
              <a:rPr lang="de-DE" smtClean="0"/>
              <a:t>12.01.2021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B58C6-175F-4421-A840-EFFE5559AC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1826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22BD3-1703-44AE-89AD-A7B4FEA03DD9}" type="datetimeFigureOut">
              <a:rPr lang="de-DE" smtClean="0"/>
              <a:t>12.01.2021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B58C6-175F-4421-A840-EFFE5559AC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1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HippocraticOath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Ein Wunschkind 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Darf man sich ein bestimmtes Kind wünschen?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626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Babys „designen“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Technische Verfahren	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smtClean="0"/>
              <a:t>Künstliche Befruchtung</a:t>
            </a:r>
          </a:p>
          <a:p>
            <a:endParaRPr lang="de-DE" dirty="0"/>
          </a:p>
          <a:p>
            <a:r>
              <a:rPr lang="de-DE" dirty="0" smtClean="0"/>
              <a:t>IVF	</a:t>
            </a:r>
          </a:p>
          <a:p>
            <a:endParaRPr lang="de-DE" dirty="0"/>
          </a:p>
          <a:p>
            <a:r>
              <a:rPr lang="de-DE" dirty="0" smtClean="0"/>
              <a:t>PID	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 smtClean="0"/>
              <a:t>CRIPR/CAS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 smtClean="0"/>
              <a:t>Möglichkeiten der Auswahl: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smtClean="0"/>
              <a:t>Männliche Samen 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Mütterliche Eizelle und väterlicher Samen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Samen auf genetische Schäden prüfen, Gesundheit, Geschlecht auswählen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Die DNA der Keimzelle nach Wunsch gestalten, z.B. Geschlecht, Augenfarbe, Haarfarbe auswählen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597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Wo verläuft die Grenze zwischen Medizin und Lifestyle?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Film „Baby a la Carte“ (21.20‘-26‘)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https://www.youtube.com/watch?v=wAUmmjXjk48</a:t>
            </a:r>
          </a:p>
        </p:txBody>
      </p:sp>
    </p:spTree>
    <p:extLst>
      <p:ext uri="{BB962C8B-B14F-4D97-AF65-F5344CB8AC3E}">
        <p14:creationId xmlns:p14="http://schemas.microsoft.com/office/powerpoint/2010/main" val="150089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Eid des </a:t>
            </a:r>
            <a:r>
              <a:rPr lang="de-DE" dirty="0" err="1" smtClean="0"/>
              <a:t>Hyppokrates</a:t>
            </a:r>
            <a:r>
              <a:rPr lang="de-DE" dirty="0" smtClean="0"/>
              <a:t>:</a:t>
            </a:r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726" y="1600200"/>
            <a:ext cx="320454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1691680" y="6381328"/>
            <a:ext cx="75608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hlinkClick r:id="rId3"/>
              </a:rPr>
              <a:t>https://</a:t>
            </a:r>
            <a:r>
              <a:rPr lang="de-DE" dirty="0" smtClean="0">
                <a:hlinkClick r:id="rId3"/>
              </a:rPr>
              <a:t>commons.wikimedia.org/wiki/File:HippocraticOath.jpg</a:t>
            </a:r>
            <a:r>
              <a:rPr lang="de-DE" dirty="0" smtClean="0"/>
              <a:t> (</a:t>
            </a:r>
            <a:r>
              <a:rPr lang="de-DE" dirty="0" err="1" smtClean="0"/>
              <a:t>public</a:t>
            </a:r>
            <a:r>
              <a:rPr lang="de-DE" dirty="0" smtClean="0"/>
              <a:t> </a:t>
            </a:r>
            <a:r>
              <a:rPr lang="de-DE" dirty="0" err="1" smtClean="0"/>
              <a:t>domain</a:t>
            </a:r>
            <a:r>
              <a:rPr lang="de-DE" dirty="0" smtClean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536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Film „Baby a la Carte“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Die Entdeckerin der CRISPR/CAS-Methode stellt eine Forderung. Welche?</a:t>
            </a:r>
          </a:p>
          <a:p>
            <a:r>
              <a:rPr lang="de-DE" dirty="0" smtClean="0"/>
              <a:t>Biologe Jaques </a:t>
            </a:r>
            <a:r>
              <a:rPr lang="de-DE" dirty="0" err="1" smtClean="0"/>
              <a:t>Testard</a:t>
            </a:r>
            <a:r>
              <a:rPr lang="de-DE" dirty="0" smtClean="0"/>
              <a:t>, der das erste „Retortenbaby“ in den 70er Jahren zur Welt brachte, warnt: „Die rote Linie ist in Bewegung“. Was meint er damit?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814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3600" b="1" dirty="0" smtClean="0"/>
              <a:t>Erläutert das folgende Zitat. Sucht euch dazu Beispiele. Bezieht dazu Stellung:</a:t>
            </a:r>
            <a:endParaRPr lang="de-DE" sz="3600" b="1" dirty="0"/>
          </a:p>
        </p:txBody>
      </p:sp>
      <p:sp>
        <p:nvSpPr>
          <p:cNvPr id="3" name="Rechteck 2"/>
          <p:cNvSpPr/>
          <p:nvPr/>
        </p:nvSpPr>
        <p:spPr>
          <a:xfrm>
            <a:off x="539552" y="1700808"/>
            <a:ext cx="7920880" cy="42473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de-DE" sz="5400" dirty="0" smtClean="0">
                <a:latin typeface="Bodoni MT" panose="02070603080606020203" pitchFamily="18" charset="0"/>
              </a:rPr>
              <a:t>„Ein Teil unserer Menschlichkeit beruht auf der Konfrontation mit dem Leiden unseres Körpers.“</a:t>
            </a:r>
            <a:endParaRPr lang="de-DE" sz="5400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44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Folgen der Eingriffe in die Keimbahn: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Kurzfristige Folgen: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Glückliche Eltern durch Erfüllung des Kinder-wunsches</a:t>
            </a:r>
          </a:p>
          <a:p>
            <a:r>
              <a:rPr lang="de-DE" dirty="0" smtClean="0"/>
              <a:t>Weniger (Erb-)Krankheiten</a:t>
            </a:r>
            <a:endParaRPr lang="de-DE" dirty="0"/>
          </a:p>
          <a:p>
            <a:r>
              <a:rPr lang="de-DE" dirty="0" smtClean="0"/>
              <a:t>Weniger Behinderte </a:t>
            </a:r>
          </a:p>
          <a:p>
            <a:r>
              <a:rPr lang="de-DE" dirty="0" smtClean="0"/>
              <a:t>Keine „Freddy Mercurys“ mehr 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Nur Reiche können das bezahlen</a:t>
            </a:r>
          </a:p>
          <a:p>
            <a:endParaRPr lang="de-DE" dirty="0"/>
          </a:p>
          <a:p>
            <a:endParaRPr lang="de-DE" dirty="0" smtClean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 smtClean="0"/>
              <a:t>Langfristige Folgen: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 smtClean="0"/>
              <a:t>Unterbrechung von familiären Genen, Vererbung</a:t>
            </a:r>
          </a:p>
          <a:p>
            <a:r>
              <a:rPr lang="de-DE" dirty="0" smtClean="0"/>
              <a:t>Angleichung von Menschen</a:t>
            </a:r>
          </a:p>
          <a:p>
            <a:r>
              <a:rPr lang="de-DE" dirty="0" smtClean="0"/>
              <a:t>Verlust von Individualität 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Fremdbestimmung durch Eltern statt Selbstbestimmung?</a:t>
            </a:r>
          </a:p>
          <a:p>
            <a:r>
              <a:rPr lang="de-DE" dirty="0" smtClean="0"/>
              <a:t>Diktatur der Gleichen</a:t>
            </a:r>
          </a:p>
          <a:p>
            <a:r>
              <a:rPr lang="de-DE" dirty="0" smtClean="0"/>
              <a:t>Eltern </a:t>
            </a:r>
            <a:r>
              <a:rPr lang="de-DE" dirty="0"/>
              <a:t>mit behinderten Kinder werden ausgegrenzt</a:t>
            </a:r>
            <a:endParaRPr lang="de-DE" dirty="0" smtClean="0"/>
          </a:p>
          <a:p>
            <a:r>
              <a:rPr lang="de-DE" dirty="0" smtClean="0"/>
              <a:t>Nichtentwicklung von speziellen Talenten, die durch ihr Leiden reiften</a:t>
            </a:r>
          </a:p>
          <a:p>
            <a:r>
              <a:rPr lang="de-DE" sz="2500" dirty="0">
                <a:solidFill>
                  <a:srgbClr val="FF0000"/>
                </a:solidFill>
              </a:rPr>
              <a:t>Weniger Kosten für Kranke</a:t>
            </a:r>
            <a:r>
              <a:rPr lang="de-DE" sz="2500" dirty="0" smtClean="0">
                <a:solidFill>
                  <a:srgbClr val="FF0000"/>
                </a:solidFill>
              </a:rPr>
              <a:t>/ Behinderte</a:t>
            </a:r>
          </a:p>
          <a:p>
            <a:r>
              <a:rPr lang="de-DE" sz="2500" dirty="0" smtClean="0">
                <a:solidFill>
                  <a:srgbClr val="FF0000"/>
                </a:solidFill>
              </a:rPr>
              <a:t>Zwei-Klassen-Gesellschaft</a:t>
            </a:r>
            <a:endParaRPr lang="de-DE" sz="2500" dirty="0">
              <a:solidFill>
                <a:srgbClr val="FF0000"/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858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</Words>
  <Application>Microsoft Office PowerPoint</Application>
  <PresentationFormat>Bildschirmpräsentation (4:3)</PresentationFormat>
  <Paragraphs>50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Bodoni MT</vt:lpstr>
      <vt:lpstr>Calibri</vt:lpstr>
      <vt:lpstr>Larissa</vt:lpstr>
      <vt:lpstr>Ein Wunschkind </vt:lpstr>
      <vt:lpstr>Babys „designen“</vt:lpstr>
      <vt:lpstr>Wo verläuft die Grenze zwischen Medizin und Lifestyle?</vt:lpstr>
      <vt:lpstr>Der Eid des Hyppokrates:</vt:lpstr>
      <vt:lpstr>Film „Baby a la Carte“</vt:lpstr>
      <vt:lpstr>Erläutert das folgende Zitat. Sucht euch dazu Beispiele. Bezieht dazu Stellung:</vt:lpstr>
      <vt:lpstr>Folgen der Eingriffe in die Keimbahn: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 Wunschkind</dc:title>
  <dc:creator>Sophie-Scholl-Schule</dc:creator>
  <cp:lastModifiedBy>brodkorb</cp:lastModifiedBy>
  <cp:revision>20</cp:revision>
  <dcterms:created xsi:type="dcterms:W3CDTF">2019-11-18T09:16:11Z</dcterms:created>
  <dcterms:modified xsi:type="dcterms:W3CDTF">2021-01-12T09:56:09Z</dcterms:modified>
</cp:coreProperties>
</file>